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859" r:id="rId2"/>
    <p:sldId id="906" r:id="rId3"/>
    <p:sldId id="932" r:id="rId4"/>
    <p:sldId id="912" r:id="rId5"/>
    <p:sldId id="913" r:id="rId6"/>
    <p:sldId id="914" r:id="rId7"/>
    <p:sldId id="915" r:id="rId8"/>
    <p:sldId id="916" r:id="rId9"/>
    <p:sldId id="917" r:id="rId10"/>
    <p:sldId id="918" r:id="rId11"/>
    <p:sldId id="919" r:id="rId12"/>
    <p:sldId id="920" r:id="rId13"/>
    <p:sldId id="921" r:id="rId14"/>
    <p:sldId id="922" r:id="rId15"/>
    <p:sldId id="923" r:id="rId16"/>
    <p:sldId id="924" r:id="rId17"/>
    <p:sldId id="925" r:id="rId18"/>
    <p:sldId id="926" r:id="rId19"/>
    <p:sldId id="931" r:id="rId20"/>
    <p:sldId id="927" r:id="rId21"/>
    <p:sldId id="928" r:id="rId22"/>
    <p:sldId id="929" r:id="rId23"/>
    <p:sldId id="930"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06" d="100"/>
          <a:sy n="106" d="100"/>
        </p:scale>
        <p:origin x="222"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第三</a:t>
            </a:r>
            <a:r>
              <a:rPr lang="zh-CN" altLang="en-US" sz="6000" smtClean="0">
                <a:solidFill>
                  <a:srgbClr val="70AD47">
                    <a:lumMod val="75000"/>
                  </a:srgbClr>
                </a:solidFill>
                <a:ea typeface="楷体" panose="02010609060101010101" pitchFamily="49" charset="-122"/>
                <a:cs typeface="Times New Roman" panose="02020603050405020304" pitchFamily="18" charset="0"/>
              </a:rPr>
              <a:t>单元  第一次世界大战</a:t>
            </a:r>
            <a:r>
              <a:rPr lang="zh-CN" altLang="en-US" sz="6000">
                <a:solidFill>
                  <a:srgbClr val="70AD47">
                    <a:lumMod val="75000"/>
                  </a:srgbClr>
                </a:solidFill>
                <a:ea typeface="楷体" panose="02010609060101010101" pitchFamily="49" charset="-122"/>
                <a:cs typeface="Times New Roman" panose="02020603050405020304" pitchFamily="18" charset="0"/>
              </a:rPr>
              <a:t>和战后初期的世界</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第三</a:t>
            </a:r>
            <a:r>
              <a:rPr lang="zh-CN" altLang="en-US" sz="4000" smtClean="0">
                <a:solidFill>
                  <a:prstClr val="black"/>
                </a:solidFill>
                <a:cs typeface="Times New Roman" panose="02020603050405020304" pitchFamily="18" charset="0"/>
              </a:rPr>
              <a:t>单元  总结</a:t>
            </a:r>
            <a:r>
              <a:rPr lang="zh-CN" altLang="en-US" sz="4000">
                <a:solidFill>
                  <a:prstClr val="black"/>
                </a:solidFill>
                <a:cs typeface="Times New Roman" panose="02020603050405020304" pitchFamily="18" charset="0"/>
              </a:rPr>
              <a:t>与提升</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苏联</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俄</a:t>
            </a:r>
            <a:r>
              <a:rPr lang="en-US" altLang="zh-CN">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社会主义建设道路的</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探索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2.EPS" descr="id:2147491021;FounderCES"/>
          <p:cNvPicPr/>
          <p:nvPr/>
        </p:nvPicPr>
        <p:blipFill>
          <a:blip r:embed="rId2"/>
          <a:stretch>
            <a:fillRect/>
          </a:stretch>
        </p:blipFill>
        <p:spPr>
          <a:xfrm>
            <a:off x="550590" y="857512"/>
            <a:ext cx="1278255" cy="42354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810759578"/>
              </p:ext>
            </p:extLst>
          </p:nvPr>
        </p:nvGraphicFramePr>
        <p:xfrm>
          <a:off x="469956" y="1404150"/>
          <a:ext cx="11206960" cy="4937760"/>
        </p:xfrm>
        <a:graphic>
          <a:graphicData uri="http://schemas.openxmlformats.org/drawingml/2006/table">
            <a:tbl>
              <a:tblPr firstRow="1" firstCol="1" bandRow="1"/>
              <a:tblGrid>
                <a:gridCol w="1035524">
                  <a:extLst>
                    <a:ext uri="{9D8B030D-6E8A-4147-A177-3AD203B41FA5}">
                      <a16:colId xmlns:a16="http://schemas.microsoft.com/office/drawing/2014/main" val="1821683524"/>
                    </a:ext>
                  </a:extLst>
                </a:gridCol>
                <a:gridCol w="5092442">
                  <a:extLst>
                    <a:ext uri="{9D8B030D-6E8A-4147-A177-3AD203B41FA5}">
                      <a16:colId xmlns:a16="http://schemas.microsoft.com/office/drawing/2014/main" val="3982419753"/>
                    </a:ext>
                  </a:extLst>
                </a:gridCol>
                <a:gridCol w="5078994">
                  <a:extLst>
                    <a:ext uri="{9D8B030D-6E8A-4147-A177-3AD203B41FA5}">
                      <a16:colId xmlns:a16="http://schemas.microsoft.com/office/drawing/2014/main" val="2557252456"/>
                    </a:ext>
                  </a:extLst>
                </a:gridCol>
              </a:tblGrid>
              <a:tr h="502885">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列宁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斯大林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386185"/>
                  </a:ext>
                </a:extLst>
              </a:tr>
              <a:tr h="1005769">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政策</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由战时共产主义政策转向新经济政策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放弃新经济政策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进行社会主义工业化和农业集体化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393104"/>
                  </a:ext>
                </a:extLst>
              </a:tr>
              <a:tr h="1005769">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工业</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允许私人经营中小企业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实行按劳取酬的工资制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制定和实施两个五年计划</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优先发展重工业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5665911"/>
                  </a:ext>
                </a:extLst>
              </a:tr>
              <a:tr h="1005769">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农业</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以征收粮食税代替余粮收集制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把个体小农经济改造为大规模的集体农庄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689961"/>
                  </a:ext>
                </a:extLst>
              </a:tr>
              <a:tr h="1005769">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特点</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在坚持公有制的前提下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允许多种经济成分并存</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大力发展商品经济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高度集中的计划经济体制和高度集权的政治体制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5669751"/>
                  </a:ext>
                </a:extLst>
              </a:tr>
            </a:tbl>
          </a:graphicData>
        </a:graphic>
      </p:graphicFrame>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5762872"/>
              </p:ext>
            </p:extLst>
          </p:nvPr>
        </p:nvGraphicFramePr>
        <p:xfrm>
          <a:off x="478582" y="1124744"/>
          <a:ext cx="11233248" cy="3840480"/>
        </p:xfrm>
        <a:graphic>
          <a:graphicData uri="http://schemas.openxmlformats.org/drawingml/2006/table">
            <a:tbl>
              <a:tblPr firstRow="1" firstCol="1" bandRow="1"/>
              <a:tblGrid>
                <a:gridCol w="1037952">
                  <a:extLst>
                    <a:ext uri="{9D8B030D-6E8A-4147-A177-3AD203B41FA5}">
                      <a16:colId xmlns:a16="http://schemas.microsoft.com/office/drawing/2014/main" val="839957266"/>
                    </a:ext>
                  </a:extLst>
                </a:gridCol>
                <a:gridCol w="3714576">
                  <a:extLst>
                    <a:ext uri="{9D8B030D-6E8A-4147-A177-3AD203B41FA5}">
                      <a16:colId xmlns:a16="http://schemas.microsoft.com/office/drawing/2014/main" val="1503901590"/>
                    </a:ext>
                  </a:extLst>
                </a:gridCol>
                <a:gridCol w="6480720">
                  <a:extLst>
                    <a:ext uri="{9D8B030D-6E8A-4147-A177-3AD203B41FA5}">
                      <a16:colId xmlns:a16="http://schemas.microsoft.com/office/drawing/2014/main" val="2489014565"/>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列宁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斯大林</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293830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影响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调动了生产者的积极性</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迅速缓解了危机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巩固了工农联盟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促使国民经济稳步发展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在特定的历史条件下促进了苏联经济社会快速发展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为苏联军民夺取反法西斯战争胜利发挥了重要作用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苏联模式的弊端日益暴露</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成为经济社会发展的严重体制障碍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677611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启示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发展经济要从本国国情出发</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尊重客观规律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实事求是</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制定符合本国实际的方针、政策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72843945"/>
                  </a:ext>
                </a:extLst>
              </a:tr>
            </a:tbl>
          </a:graphicData>
        </a:graphic>
      </p:graphicFrame>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让历史的火炬照亮人类的未来，让指引人类未来的火炬不再因战争黯淡甚至熄灭。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个国家的政要和受邀嘉宾齐聚法国，纪念那场战争停战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周年，在风雨中共同守望和平。与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那场战争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直接相关的事件是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攻占巴士底狱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巴黎公社成立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彼得格勒武装起义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经济大危机的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775726" y="194644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年春天遭到了严重的经济危机。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为应对危机，苏俄政府实行</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第一个五年计划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98862"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某一时期，苏俄私人工厂生产的多是农具、家具、衣物等用品用具和食盐、面包等食品，商业经营多围绕这些产品进行。这主要得益于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社会主义工业化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国内战争胜利后，列宁同意外国资本家回到俄国，经营一些当时没有力量经营的项目。这说明苏俄</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正在推行</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FFF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两个五年计划</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145890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6535880" y="3632659"/>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年实施第一个五年计划开始到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年，短短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年间，苏联整个工业产值增长了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倍，年平均增长率达到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％，其中重工业增长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倍，年平均增长率达到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％，工业产值在工农业总产值中比重占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％以上。出现这一结果的原因是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同美国开展军备竞赛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取消农产品义务交售制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实施新经济政策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优先发展</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重工业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63386" y="255056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苏联在第一个五年计划时期，建立了斯大林格勒拖拉机厂。该企业引进美国的先进技术和设备，当时主要制造拖拉机等民用机械。这一企业的建设</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推动了新经济政策的实施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源于二战中美苏两国的合作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有助于苏联农业的现代化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标志着苏联模式的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endParaRPr lang="zh-CN" altLang="en-US"/>
          </a:p>
        </p:txBody>
      </p:sp>
      <p:sp>
        <p:nvSpPr>
          <p:cNvPr id="3" name="矩形 2"/>
          <p:cNvSpPr/>
          <p:nvPr/>
        </p:nvSpPr>
        <p:spPr>
          <a:xfrm>
            <a:off x="1126654" y="1988840"/>
            <a:ext cx="420308" cy="461665"/>
          </a:xfrm>
          <a:prstGeom prst="rect">
            <a:avLst/>
          </a:prstGeom>
        </p:spPr>
        <p:txBody>
          <a:bodyPr wrap="none">
            <a:spAutoFit/>
          </a:bodyPr>
          <a:lstStyle/>
          <a:p>
            <a:r>
              <a:rPr lang="en-US" altLang="zh-CN" sz="2400" spc="100">
                <a:cs typeface="Times New Roman" panose="02020603050405020304" pitchFamily="18" charset="0"/>
              </a:rPr>
              <a:t>C</a:t>
            </a:r>
            <a:endParaRPr lang="zh-CN" altLang="en-US"/>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苏俄</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社会主义道路的探索充满了开创性、艰巨性和曲折性，九</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班同学按时序对其探索过程进行了排序，其中排列正确的一项是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实行第一个五年计划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实行第一个五年计划</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实行第一个五年计划</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十月革命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实行第一个</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五年计划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43678"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亚非拉</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民族民主运动的主要</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领导者</a:t>
            </a:r>
            <a:endParaRPr lang="zh-CN" altLang="en-US"/>
          </a:p>
        </p:txBody>
      </p:sp>
      <p:pic>
        <p:nvPicPr>
          <p:cNvPr id="3" name="考点3.EPS" descr="id:2147491050;FounderCES"/>
          <p:cNvPicPr/>
          <p:nvPr/>
        </p:nvPicPr>
        <p:blipFill>
          <a:blip r:embed="rId2"/>
          <a:stretch>
            <a:fillRect/>
          </a:stretch>
        </p:blipFill>
        <p:spPr>
          <a:xfrm>
            <a:off x="550590" y="889557"/>
            <a:ext cx="1241425" cy="42354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142627700"/>
              </p:ext>
            </p:extLst>
          </p:nvPr>
        </p:nvGraphicFramePr>
        <p:xfrm>
          <a:off x="406574" y="1475472"/>
          <a:ext cx="11203293" cy="4389120"/>
        </p:xfrm>
        <a:graphic>
          <a:graphicData uri="http://schemas.openxmlformats.org/drawingml/2006/table">
            <a:tbl>
              <a:tblPr firstRow="1" firstCol="1" bandRow="1"/>
              <a:tblGrid>
                <a:gridCol w="2664296">
                  <a:extLst>
                    <a:ext uri="{9D8B030D-6E8A-4147-A177-3AD203B41FA5}">
                      <a16:colId xmlns:a16="http://schemas.microsoft.com/office/drawing/2014/main" val="2617086976"/>
                    </a:ext>
                  </a:extLst>
                </a:gridCol>
                <a:gridCol w="2520280">
                  <a:extLst>
                    <a:ext uri="{9D8B030D-6E8A-4147-A177-3AD203B41FA5}">
                      <a16:colId xmlns:a16="http://schemas.microsoft.com/office/drawing/2014/main" val="1579463638"/>
                    </a:ext>
                  </a:extLst>
                </a:gridCol>
                <a:gridCol w="2160240">
                  <a:extLst>
                    <a:ext uri="{9D8B030D-6E8A-4147-A177-3AD203B41FA5}">
                      <a16:colId xmlns:a16="http://schemas.microsoft.com/office/drawing/2014/main" val="2167964282"/>
                    </a:ext>
                  </a:extLst>
                </a:gridCol>
                <a:gridCol w="3858477">
                  <a:extLst>
                    <a:ext uri="{9D8B030D-6E8A-4147-A177-3AD203B41FA5}">
                      <a16:colId xmlns:a16="http://schemas.microsoft.com/office/drawing/2014/main" val="2413328138"/>
                    </a:ext>
                  </a:extLst>
                </a:gridCol>
              </a:tblGrid>
              <a:tr h="296164">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孙中山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甘地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扎格鲁尔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7454268"/>
                  </a:ext>
                </a:extLst>
              </a:tr>
              <a:tr h="148082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背景</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民族危机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严重</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清政府成为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洋人的朝廷</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第一次世界大战后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印度人民与英国殖民者的矛盾激化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埃及沦为英国的殖民地</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第一次世界大战后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发展壮大的埃及资产阶级强烈反对英国的殖民统治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2240521"/>
                  </a:ext>
                </a:extLst>
              </a:tr>
              <a:tr h="1184656">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贡献</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资产阶级</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民族民主运动</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领导辛亥革命</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建立中华民国</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促成国共合作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领导非暴力不合作运动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领导华夫脱运动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英国政府被迫有条件地承认埃及独立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0349894"/>
                  </a:ext>
                </a:extLst>
              </a:tr>
            </a:tbl>
          </a:graphicData>
        </a:graphic>
      </p:graphicFrame>
    </p:spTree>
    <p:extLst>
      <p:ext uri="{BB962C8B-B14F-4D97-AF65-F5344CB8AC3E}">
        <p14:creationId xmlns:p14="http://schemas.microsoft.com/office/powerpoint/2010/main" val="770137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871477648"/>
              </p:ext>
            </p:extLst>
          </p:nvPr>
        </p:nvGraphicFramePr>
        <p:xfrm>
          <a:off x="406574" y="836712"/>
          <a:ext cx="11203293" cy="3291840"/>
        </p:xfrm>
        <a:graphic>
          <a:graphicData uri="http://schemas.openxmlformats.org/drawingml/2006/table">
            <a:tbl>
              <a:tblPr firstRow="1" firstCol="1" bandRow="1"/>
              <a:tblGrid>
                <a:gridCol w="2304256">
                  <a:extLst>
                    <a:ext uri="{9D8B030D-6E8A-4147-A177-3AD203B41FA5}">
                      <a16:colId xmlns:a16="http://schemas.microsoft.com/office/drawing/2014/main" val="2617086976"/>
                    </a:ext>
                  </a:extLst>
                </a:gridCol>
                <a:gridCol w="2808312">
                  <a:extLst>
                    <a:ext uri="{9D8B030D-6E8A-4147-A177-3AD203B41FA5}">
                      <a16:colId xmlns:a16="http://schemas.microsoft.com/office/drawing/2014/main" val="1579463638"/>
                    </a:ext>
                  </a:extLst>
                </a:gridCol>
                <a:gridCol w="4032448">
                  <a:extLst>
                    <a:ext uri="{9D8B030D-6E8A-4147-A177-3AD203B41FA5}">
                      <a16:colId xmlns:a16="http://schemas.microsoft.com/office/drawing/2014/main" val="2167964282"/>
                    </a:ext>
                  </a:extLst>
                </a:gridCol>
                <a:gridCol w="2058277">
                  <a:extLst>
                    <a:ext uri="{9D8B030D-6E8A-4147-A177-3AD203B41FA5}">
                      <a16:colId xmlns:a16="http://schemas.microsoft.com/office/drawing/2014/main" val="2413328138"/>
                    </a:ext>
                  </a:extLst>
                </a:gridCol>
              </a:tblGrid>
              <a:tr h="77611">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孙中山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甘地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扎格鲁尔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7454268"/>
                  </a:ext>
                </a:extLst>
              </a:tr>
              <a:tr h="310423">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局限</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民族资产阶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级的软弱性</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前期对帝国主义的本质认识不清</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对封建势力妥协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非暴力原则限制了群众的斗争方式</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对英国抱有幻想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3427125"/>
                  </a:ext>
                </a:extLst>
              </a:tr>
              <a:tr h="232817">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历史地位</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中国近代民主革命的先行者、革命家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国大党领袖、政治活动家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1110855"/>
                  </a:ext>
                </a:extLst>
              </a:tr>
            </a:tbl>
          </a:graphicData>
        </a:graphic>
      </p:graphicFrame>
    </p:spTree>
    <p:extLst>
      <p:ext uri="{BB962C8B-B14F-4D97-AF65-F5344CB8AC3E}">
        <p14:creationId xmlns:p14="http://schemas.microsoft.com/office/powerpoint/2010/main" val="1151784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62558" y="908720"/>
            <a:ext cx="11582399" cy="531039"/>
          </a:xfrm>
          <a:prstGeom prst="rect">
            <a:avLst/>
          </a:prstGeom>
        </p:spPr>
      </p:pic>
      <p:pic>
        <p:nvPicPr>
          <p:cNvPr id="4" name="图片 3"/>
          <p:cNvPicPr>
            <a:picLocks noChangeAspect="1"/>
          </p:cNvPicPr>
          <p:nvPr/>
        </p:nvPicPr>
        <p:blipFill>
          <a:blip r:embed="rId3"/>
          <a:stretch>
            <a:fillRect/>
          </a:stretch>
        </p:blipFill>
        <p:spPr>
          <a:xfrm>
            <a:off x="234288" y="1700808"/>
            <a:ext cx="11449272" cy="2147610"/>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年，印度甘地号召向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食盐进军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，带领民众到丹迪海边自取海水制盐，反对英国殖民当局垄断食盐生产。与材料相关的历史事件是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印度民族大起义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华夫脱运动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非暴力不合作运动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不结盟运动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88922" y="1412776"/>
            <a:ext cx="389850" cy="461665"/>
          </a:xfrm>
          <a:prstGeom prst="rect">
            <a:avLst/>
          </a:prstGeom>
        </p:spPr>
        <p:txBody>
          <a:bodyPr wrap="squar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年代印度拍摄的两部电影的简介。这两部电影都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表达了民族独立愿望</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揭露了法西斯的残暴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肯定不结盟运动意义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歌颂了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万隆精神</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72784"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363075041"/>
              </p:ext>
            </p:extLst>
          </p:nvPr>
        </p:nvGraphicFramePr>
        <p:xfrm>
          <a:off x="364720" y="1999104"/>
          <a:ext cx="10971213" cy="1645920"/>
        </p:xfrm>
        <a:graphic>
          <a:graphicData uri="http://schemas.openxmlformats.org/drawingml/2006/table">
            <a:tbl>
              <a:tblPr firstRow="1" firstCol="1" bandRow="1"/>
              <a:tblGrid>
                <a:gridCol w="2202094">
                  <a:extLst>
                    <a:ext uri="{9D8B030D-6E8A-4147-A177-3AD203B41FA5}">
                      <a16:colId xmlns:a16="http://schemas.microsoft.com/office/drawing/2014/main" val="2674761965"/>
                    </a:ext>
                  </a:extLst>
                </a:gridCol>
                <a:gridCol w="2664296">
                  <a:extLst>
                    <a:ext uri="{9D8B030D-6E8A-4147-A177-3AD203B41FA5}">
                      <a16:colId xmlns:a16="http://schemas.microsoft.com/office/drawing/2014/main" val="1918232284"/>
                    </a:ext>
                  </a:extLst>
                </a:gridCol>
                <a:gridCol w="6104823">
                  <a:extLst>
                    <a:ext uri="{9D8B030D-6E8A-4147-A177-3AD203B41FA5}">
                      <a16:colId xmlns:a16="http://schemas.microsoft.com/office/drawing/2014/main" val="1324755079"/>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电影名称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6197977"/>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《虔诚的维杜罗》</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通过史诗反映甘地领导的民族解放运动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1024010"/>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《命运》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印度母亲</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的美丽与悲惨现状形成对比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3869571"/>
                  </a:ext>
                </a:extLst>
              </a:tr>
            </a:tbl>
          </a:graphicData>
        </a:graphic>
      </p:graphicFrame>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世纪中期的印度民族大起义和一战后的印度非暴力不合作运动的共同点是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反抗的手段完全一致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印度土兵是斗争的主力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资产阶级掌握领导权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打击了英国的殖民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54132" y="1412776"/>
            <a:ext cx="407484" cy="461665"/>
          </a:xfrm>
          <a:prstGeom prst="rect">
            <a:avLst/>
          </a:prstGeom>
        </p:spPr>
        <p:txBody>
          <a:bodyPr wrap="squar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41174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16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烟台中考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这场由扎格鲁尔等人领导的、持续了近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年的爱国民族主义运动，迫使英国废除了殖民保护制度，为埃及民族民主运动进一步发展奠定了基础。材料反映的是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非暴力不合作运动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华夫脱运动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卡德纳斯改革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纳米比亚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2758"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665821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62558" y="908720"/>
            <a:ext cx="11593288" cy="409428"/>
          </a:xfrm>
          <a:prstGeom prst="rect">
            <a:avLst/>
          </a:prstGeom>
        </p:spPr>
      </p:pic>
      <p:pic>
        <p:nvPicPr>
          <p:cNvPr id="2" name="图片 1"/>
          <p:cNvPicPr>
            <a:picLocks noChangeAspect="1"/>
          </p:cNvPicPr>
          <p:nvPr/>
        </p:nvPicPr>
        <p:blipFill>
          <a:blip r:embed="rId3"/>
          <a:stretch>
            <a:fillRect/>
          </a:stretch>
        </p:blipFill>
        <p:spPr>
          <a:xfrm>
            <a:off x="3431466" y="1412776"/>
            <a:ext cx="5327481" cy="5139364"/>
          </a:xfrm>
          <a:prstGeom prst="rect">
            <a:avLst/>
          </a:prstGeom>
        </p:spPr>
      </p:pic>
    </p:spTree>
    <p:extLst>
      <p:ext uri="{BB962C8B-B14F-4D97-AF65-F5344CB8AC3E}">
        <p14:creationId xmlns:p14="http://schemas.microsoft.com/office/powerpoint/2010/main" val="3643871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巴黎</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和会与华盛顿会议的比较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考点1.EPS" descr="id:2147490992;FounderCES"/>
          <p:cNvPicPr/>
          <p:nvPr/>
        </p:nvPicPr>
        <p:blipFill>
          <a:blip r:embed="rId2"/>
          <a:stretch>
            <a:fillRect/>
          </a:stretch>
        </p:blipFill>
        <p:spPr>
          <a:xfrm>
            <a:off x="478582" y="889607"/>
            <a:ext cx="1177290" cy="43878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495293250"/>
              </p:ext>
            </p:extLst>
          </p:nvPr>
        </p:nvGraphicFramePr>
        <p:xfrm>
          <a:off x="478582" y="1440684"/>
          <a:ext cx="11161240" cy="4937760"/>
        </p:xfrm>
        <a:graphic>
          <a:graphicData uri="http://schemas.openxmlformats.org/drawingml/2006/table">
            <a:tbl>
              <a:tblPr firstRow="1" firstCol="1" bandRow="1"/>
              <a:tblGrid>
                <a:gridCol w="683381">
                  <a:extLst>
                    <a:ext uri="{9D8B030D-6E8A-4147-A177-3AD203B41FA5}">
                      <a16:colId xmlns:a16="http://schemas.microsoft.com/office/drawing/2014/main" val="1175070453"/>
                    </a:ext>
                  </a:extLst>
                </a:gridCol>
                <a:gridCol w="1980915">
                  <a:extLst>
                    <a:ext uri="{9D8B030D-6E8A-4147-A177-3AD203B41FA5}">
                      <a16:colId xmlns:a16="http://schemas.microsoft.com/office/drawing/2014/main" val="1883193316"/>
                    </a:ext>
                  </a:extLst>
                </a:gridCol>
                <a:gridCol w="3528392">
                  <a:extLst>
                    <a:ext uri="{9D8B030D-6E8A-4147-A177-3AD203B41FA5}">
                      <a16:colId xmlns:a16="http://schemas.microsoft.com/office/drawing/2014/main" val="1097084843"/>
                    </a:ext>
                  </a:extLst>
                </a:gridCol>
                <a:gridCol w="4968552">
                  <a:extLst>
                    <a:ext uri="{9D8B030D-6E8A-4147-A177-3AD203B41FA5}">
                      <a16:colId xmlns:a16="http://schemas.microsoft.com/office/drawing/2014/main" val="1414929111"/>
                    </a:ext>
                  </a:extLst>
                </a:gridCol>
              </a:tblGrid>
              <a:tr h="385212">
                <a:tc gridSpan="2">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alt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巴黎和会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0">
                        <a:lnSpc>
                          <a:spcPct val="150000"/>
                        </a:lnSpc>
                        <a:spcBef>
                          <a:spcPts val="0"/>
                        </a:spcBef>
                        <a:spcAft>
                          <a:spcPts val="0"/>
                        </a:spcAft>
                        <a:buClrTx/>
                        <a:buSzTx/>
                        <a:buFontTx/>
                        <a:buNone/>
                        <a:tabLst/>
                        <a:defRPr/>
                      </a:pPr>
                      <a:r>
                        <a:rPr lang="zh-CN" alt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华盛顿会议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347351"/>
                  </a:ext>
                </a:extLst>
              </a:tr>
              <a:tr h="441001">
                <a:tc rowSpan="5">
                  <a:txBody>
                    <a:bodyPr/>
                    <a:lstStyle/>
                    <a:p>
                      <a:pPr algn="ctr" hangingPunct="0">
                        <a:lnSpc>
                          <a:spcPct val="150000"/>
                        </a:lnSpc>
                        <a:spcAft>
                          <a:spcPts val="0"/>
                        </a:spcAft>
                      </a:pP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同</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时间</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8100935"/>
                  </a:ext>
                </a:extLst>
              </a:tr>
              <a:tr h="882001">
                <a:tc vMerge="1">
                  <a:txBody>
                    <a:bodyPr/>
                    <a:lstStyle/>
                    <a:p>
                      <a:endParaRPr lang="zh-CN" altLang="en-US"/>
                    </a:p>
                  </a:txBody>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目的</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讨论对德和约及战后安排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调整帝国主义国家在东亚和太平洋地区的关系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6474184"/>
                  </a:ext>
                </a:extLst>
              </a:tr>
              <a:tr h="441001">
                <a:tc vMerge="1">
                  <a:txBody>
                    <a:bodyPr/>
                    <a:lstStyle/>
                    <a:p>
                      <a:endParaRPr lang="zh-CN" altLang="en-US"/>
                    </a:p>
                  </a:txBody>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所签条约</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《凡尔赛条约》等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《九国公约》等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734791"/>
                  </a:ext>
                </a:extLst>
              </a:tr>
              <a:tr h="882001">
                <a:tc vMerge="1">
                  <a:txBody>
                    <a:bodyPr/>
                    <a:lstStyle/>
                    <a:p>
                      <a:endParaRPr lang="zh-CN" altLang="en-US"/>
                    </a:p>
                  </a:txBody>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影响</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形成凡尔赛体系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暂时调整了战胜国在欧洲的关系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形成华盛顿体系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重新调整和确立了战胜国在东亚和太平洋地区的关系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0437389"/>
                  </a:ext>
                </a:extLst>
              </a:tr>
              <a:tr h="882001">
                <a:tc vMerge="1">
                  <a:txBody>
                    <a:bodyPr/>
                    <a:lstStyle/>
                    <a:p>
                      <a:endParaRPr lang="zh-CN" altLang="en-US"/>
                    </a:p>
                  </a:txBody>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对中国的影响</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引发了五四运动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中国仍未摆脱被几个帝国主义国家共同支配的局面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57" marR="11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9883641"/>
                  </a:ext>
                </a:extLst>
              </a:tr>
            </a:tbl>
          </a:graphicData>
        </a:graphic>
      </p:graphicFrame>
    </p:spTree>
    <p:extLst>
      <p:ext uri="{BB962C8B-B14F-4D97-AF65-F5344CB8AC3E}">
        <p14:creationId xmlns:p14="http://schemas.microsoft.com/office/powerpoint/2010/main" val="355601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201466192"/>
              </p:ext>
            </p:extLst>
          </p:nvPr>
        </p:nvGraphicFramePr>
        <p:xfrm>
          <a:off x="478582" y="1052736"/>
          <a:ext cx="11233248" cy="3291840"/>
        </p:xfrm>
        <a:graphic>
          <a:graphicData uri="http://schemas.openxmlformats.org/drawingml/2006/table">
            <a:tbl>
              <a:tblPr firstRow="1" firstCol="1" bandRow="1"/>
              <a:tblGrid>
                <a:gridCol w="1327101">
                  <a:extLst>
                    <a:ext uri="{9D8B030D-6E8A-4147-A177-3AD203B41FA5}">
                      <a16:colId xmlns:a16="http://schemas.microsoft.com/office/drawing/2014/main" val="393369507"/>
                    </a:ext>
                  </a:extLst>
                </a:gridCol>
                <a:gridCol w="4505547">
                  <a:extLst>
                    <a:ext uri="{9D8B030D-6E8A-4147-A177-3AD203B41FA5}">
                      <a16:colId xmlns:a16="http://schemas.microsoft.com/office/drawing/2014/main" val="1853293019"/>
                    </a:ext>
                  </a:extLst>
                </a:gridCol>
                <a:gridCol w="5400600">
                  <a:extLst>
                    <a:ext uri="{9D8B030D-6E8A-4147-A177-3AD203B41FA5}">
                      <a16:colId xmlns:a16="http://schemas.microsoft.com/office/drawing/2014/main" val="2083624694"/>
                    </a:ext>
                  </a:extLst>
                </a:gridCol>
              </a:tblGrid>
              <a:tr h="0">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0">
                        <a:lnSpc>
                          <a:spcPct val="150000"/>
                        </a:lnSpc>
                        <a:spcBef>
                          <a:spcPts val="0"/>
                        </a:spcBef>
                        <a:spcAft>
                          <a:spcPts val="0"/>
                        </a:spcAft>
                        <a:buClrTx/>
                        <a:buSzTx/>
                        <a:buFontTx/>
                        <a:buNone/>
                        <a:tabLst/>
                        <a:defRPr/>
                      </a:pPr>
                      <a:r>
                        <a:rPr lang="zh-CN" alt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巴黎和会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alt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华盛顿会议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161417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相同点</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背景</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都是在大国力量对比发生变化的背景下召开的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实质</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都是瓜分世界的分赃会议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都由少数大国操纵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作用</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都暂时调整了帝国主义国家之间的矛盾</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但不能持久</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局限</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都损害了弱小国家和民族的利益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596424770"/>
                  </a:ext>
                </a:extLst>
              </a:tr>
            </a:tbl>
          </a:graphicData>
        </a:graphic>
      </p:graphicFrame>
    </p:spTree>
    <p:extLst>
      <p:ext uri="{BB962C8B-B14F-4D97-AF65-F5344CB8AC3E}">
        <p14:creationId xmlns:p14="http://schemas.microsoft.com/office/powerpoint/2010/main" val="1601563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年，在巴黎和会上，协约国与德国签订的条约是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《凡尔赛条约》</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《尼布楚条约》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《华沙条约》</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《北大西洋公约》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《凡尔赛条约》签订之初，人们称它为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结束所有战争的和平条约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。但后来史学家们称它是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结束所有和平的条约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，其依据是该条约</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未得到国联批准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稳定了欧洲局势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激化了多种矛盾</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遏制了军备</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竞赛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92264" y="88284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10259112" y="306896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帕尔默在《现代世界史》中写道：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第二次世界大战的起因与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年之间签订的和平条约的失败相关。和平条约制造出的问题与解决的问题几乎一样多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埋下了会滋生罪恶的种子。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对作者这段话的理解正确的是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凡尔赛体系埋下了第二次世界大战的祸根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《凡尔赛条约》使日本走上了法西斯道路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第二次世界大战是第一次世界大战的延续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华盛顿体系没有从根本上解决各国间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矛盾</a:t>
            </a:r>
            <a:endParaRPr lang="zh-CN" altLang="en-US"/>
          </a:p>
        </p:txBody>
      </p:sp>
      <p:sp>
        <p:nvSpPr>
          <p:cNvPr id="3" name="矩形 2"/>
          <p:cNvSpPr/>
          <p:nvPr/>
        </p:nvSpPr>
        <p:spPr>
          <a:xfrm>
            <a:off x="10572640" y="1962962"/>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达州中考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年签订了一个公约，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又使中国回复到几个帝国主义国家共同支配的局面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。请问签订该公约的会议是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巴黎和会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开罗会议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997320" y="144728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龙东地区中考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第一次世界大战是西方列强为重新瓜分世界、争夺世界霸权而发动的一场帝国主义战争。战后国际秩序得以重建，这一秩序是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72480" y="142140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1037</TotalTime>
  <Words>1455</Words>
  <Application>Microsoft Office PowerPoint</Application>
  <PresentationFormat>自定义</PresentationFormat>
  <Paragraphs>179</Paragraphs>
  <Slides>23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298</cp:revision>
  <dcterms:created xsi:type="dcterms:W3CDTF">2020-11-06T05:24:40Z</dcterms:created>
  <dcterms:modified xsi:type="dcterms:W3CDTF">2024-12-15T14:32:29Z</dcterms:modified>
</cp:coreProperties>
</file>